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30"/>
  </p:notesMasterIdLst>
  <p:sldIdLst>
    <p:sldId id="523" r:id="rId3"/>
    <p:sldId id="272" r:id="rId4"/>
    <p:sldId id="489" r:id="rId5"/>
    <p:sldId id="490" r:id="rId6"/>
    <p:sldId id="522" r:id="rId7"/>
    <p:sldId id="273" r:id="rId8"/>
    <p:sldId id="280" r:id="rId9"/>
    <p:sldId id="281" r:id="rId10"/>
    <p:sldId id="509" r:id="rId11"/>
    <p:sldId id="502" r:id="rId12"/>
    <p:sldId id="282" r:id="rId13"/>
    <p:sldId id="504" r:id="rId14"/>
    <p:sldId id="503" r:id="rId15"/>
    <p:sldId id="507" r:id="rId16"/>
    <p:sldId id="508" r:id="rId17"/>
    <p:sldId id="510" r:id="rId18"/>
    <p:sldId id="513" r:id="rId19"/>
    <p:sldId id="511" r:id="rId20"/>
    <p:sldId id="512" r:id="rId21"/>
    <p:sldId id="514" r:id="rId22"/>
    <p:sldId id="515" r:id="rId23"/>
    <p:sldId id="517" r:id="rId24"/>
    <p:sldId id="518" r:id="rId25"/>
    <p:sldId id="519" r:id="rId26"/>
    <p:sldId id="516" r:id="rId27"/>
    <p:sldId id="520" r:id="rId28"/>
    <p:sldId id="5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6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6/28/2024</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D5871-AB0F-4B3D-8861-97E78CB7B47E}" type="datetime1">
              <a:rPr lang="en-US" smtClean="0"/>
              <a:t>6/28/2024</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18406-4C3F-4F3E-80BD-A22568EA37EB}" type="datetime1">
              <a:rPr lang="en-US" smtClean="0"/>
              <a:t>6/28/2024</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A1D30-C0A0-4124-A783-34D9F15FA0FE}" type="datetime1">
              <a:rPr lang="en-US" smtClean="0"/>
              <a:t>6/28/2024</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28077-7188-48C5-8679-2287FAC952E9}" type="datetime1">
              <a:rPr lang="en-US" smtClean="0"/>
              <a:t>6/28/2024</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6/28/2024</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6BD99-6FFD-46C5-B5E2-43A34BDA2566}" type="datetime1">
              <a:rPr lang="en-US" smtClean="0"/>
              <a:t>6/28/2024</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2678E-214C-4CF8-97C7-95015FB02960}" type="datetime1">
              <a:rPr lang="en-US" smtClean="0"/>
              <a:t>6/28/2024</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660E0-FA77-4473-A859-74127B089143}" type="datetime1">
              <a:rPr lang="en-US" smtClean="0"/>
              <a:t>6/28/2024</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6/28/2024</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6/28/2024</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6/28/2024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3415555" y="1377046"/>
            <a:ext cx="5907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3200">
                <a:solidFill>
                  <a:srgbClr val="FF0000"/>
                </a:solidFill>
                <a:latin typeface=".Vn3DH" panose="020B7200000000000000" pitchFamily="34" charset="0"/>
              </a:defRPr>
            </a:lvl1pPr>
            <a:lvl2pPr marL="742950" indent="-285750" defTabSz="685800">
              <a:defRPr sz="3200">
                <a:solidFill>
                  <a:srgbClr val="FF0000"/>
                </a:solidFill>
                <a:latin typeface=".Vn3DH" panose="020B7200000000000000" pitchFamily="34" charset="0"/>
              </a:defRPr>
            </a:lvl2pPr>
            <a:lvl3pPr marL="1143000" indent="-228600" defTabSz="685800">
              <a:defRPr sz="3200">
                <a:solidFill>
                  <a:srgbClr val="FF0000"/>
                </a:solidFill>
                <a:latin typeface=".Vn3DH" panose="020B7200000000000000" pitchFamily="34" charset="0"/>
              </a:defRPr>
            </a:lvl3pPr>
            <a:lvl4pPr marL="1600200" indent="-228600" defTabSz="685800">
              <a:defRPr sz="3200">
                <a:solidFill>
                  <a:srgbClr val="FF0000"/>
                </a:solidFill>
                <a:latin typeface=".Vn3DH" panose="020B7200000000000000" pitchFamily="34" charset="0"/>
              </a:defRPr>
            </a:lvl4pPr>
            <a:lvl5pPr marL="2057400" indent="-228600" defTabSz="685800">
              <a:defRPr sz="3200">
                <a:solidFill>
                  <a:srgbClr val="FF0000"/>
                </a:solidFill>
                <a:latin typeface=".Vn3DH" panose="020B7200000000000000" pitchFamily="34" charset="0"/>
              </a:defRPr>
            </a:lvl5pPr>
            <a:lvl6pPr marL="2514600" indent="-228600" defTabSz="685800" eaLnBrk="0" fontAlgn="base" hangingPunct="0">
              <a:spcBef>
                <a:spcPct val="0"/>
              </a:spcBef>
              <a:spcAft>
                <a:spcPct val="0"/>
              </a:spcAft>
              <a:defRPr sz="3200">
                <a:solidFill>
                  <a:srgbClr val="FF0000"/>
                </a:solidFill>
                <a:latin typeface=".Vn3DH" panose="020B7200000000000000" pitchFamily="34" charset="0"/>
              </a:defRPr>
            </a:lvl6pPr>
            <a:lvl7pPr marL="2971800" indent="-228600" defTabSz="685800" eaLnBrk="0" fontAlgn="base" hangingPunct="0">
              <a:spcBef>
                <a:spcPct val="0"/>
              </a:spcBef>
              <a:spcAft>
                <a:spcPct val="0"/>
              </a:spcAft>
              <a:defRPr sz="3200">
                <a:solidFill>
                  <a:srgbClr val="FF0000"/>
                </a:solidFill>
                <a:latin typeface=".Vn3DH" panose="020B7200000000000000" pitchFamily="34" charset="0"/>
              </a:defRPr>
            </a:lvl7pPr>
            <a:lvl8pPr marL="3429000" indent="-228600" defTabSz="685800" eaLnBrk="0" fontAlgn="base" hangingPunct="0">
              <a:spcBef>
                <a:spcPct val="0"/>
              </a:spcBef>
              <a:spcAft>
                <a:spcPct val="0"/>
              </a:spcAft>
              <a:defRPr sz="3200">
                <a:solidFill>
                  <a:srgbClr val="FF0000"/>
                </a:solidFill>
                <a:latin typeface=".Vn3DH" panose="020B7200000000000000" pitchFamily="34" charset="0"/>
              </a:defRPr>
            </a:lvl8pPr>
            <a:lvl9pPr marL="3886200" indent="-228600" defTabSz="685800" eaLnBrk="0" fontAlgn="base" hangingPunct="0">
              <a:spcBef>
                <a:spcPct val="0"/>
              </a:spcBef>
              <a:spcAft>
                <a:spcPct val="0"/>
              </a:spcAft>
              <a:defRPr sz="3200">
                <a:solidFill>
                  <a:srgbClr val="FF0000"/>
                </a:solidFill>
                <a:latin typeface=".Vn3DH" panose="020B7200000000000000" pitchFamily="34" charset="0"/>
              </a:defRPr>
            </a:lvl9pPr>
          </a:lstStyle>
          <a:p>
            <a:pPr defTabSz="289322" fontAlgn="base">
              <a:spcBef>
                <a:spcPct val="0"/>
              </a:spcBef>
              <a:spcAft>
                <a:spcPct val="0"/>
              </a:spcAft>
              <a:defRPr/>
            </a:pPr>
            <a:r>
              <a:rPr lang="vi-VN" altLang="vi-VN" sz="4000" b="1" dirty="0">
                <a:solidFill>
                  <a:srgbClr val="203864"/>
                </a:solidFill>
                <a:latin typeface="Calibri" panose="020F0502020204030204" pitchFamily="34" charset="0"/>
              </a:rPr>
              <a:t>TRƯỜNG THCS LONG BIÊN</a:t>
            </a:r>
          </a:p>
        </p:txBody>
      </p:sp>
      <p:sp>
        <p:nvSpPr>
          <p:cNvPr id="4100" name="TextBox 4"/>
          <p:cNvSpPr txBox="1">
            <a:spLocks noChangeArrowheads="1"/>
          </p:cNvSpPr>
          <p:nvPr/>
        </p:nvSpPr>
        <p:spPr bwMode="auto">
          <a:xfrm>
            <a:off x="3780854" y="2977160"/>
            <a:ext cx="4751750" cy="257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sz="3200">
                <a:solidFill>
                  <a:srgbClr val="FF0000"/>
                </a:solidFill>
                <a:latin typeface=".Vn3DH" panose="020B7200000000000000" pitchFamily="34" charset="0"/>
              </a:defRPr>
            </a:lvl1pPr>
            <a:lvl2pPr marL="742950" indent="-285750" defTabSz="685800">
              <a:defRPr sz="3200">
                <a:solidFill>
                  <a:srgbClr val="FF0000"/>
                </a:solidFill>
                <a:latin typeface=".Vn3DH" panose="020B7200000000000000" pitchFamily="34" charset="0"/>
              </a:defRPr>
            </a:lvl2pPr>
            <a:lvl3pPr marL="1143000" indent="-228600" defTabSz="685800">
              <a:defRPr sz="3200">
                <a:solidFill>
                  <a:srgbClr val="FF0000"/>
                </a:solidFill>
                <a:latin typeface=".Vn3DH" panose="020B7200000000000000" pitchFamily="34" charset="0"/>
              </a:defRPr>
            </a:lvl3pPr>
            <a:lvl4pPr marL="1600200" indent="-228600" defTabSz="685800">
              <a:defRPr sz="3200">
                <a:solidFill>
                  <a:srgbClr val="FF0000"/>
                </a:solidFill>
                <a:latin typeface=".Vn3DH" panose="020B7200000000000000" pitchFamily="34" charset="0"/>
              </a:defRPr>
            </a:lvl4pPr>
            <a:lvl5pPr marL="2057400" indent="-228600" defTabSz="685800">
              <a:defRPr sz="3200">
                <a:solidFill>
                  <a:srgbClr val="FF0000"/>
                </a:solidFill>
                <a:latin typeface=".Vn3DH" panose="020B7200000000000000" pitchFamily="34" charset="0"/>
              </a:defRPr>
            </a:lvl5pPr>
            <a:lvl6pPr marL="2514600" indent="-228600" defTabSz="685800" eaLnBrk="0" fontAlgn="base" hangingPunct="0">
              <a:spcBef>
                <a:spcPct val="0"/>
              </a:spcBef>
              <a:spcAft>
                <a:spcPct val="0"/>
              </a:spcAft>
              <a:defRPr sz="3200">
                <a:solidFill>
                  <a:srgbClr val="FF0000"/>
                </a:solidFill>
                <a:latin typeface=".Vn3DH" panose="020B7200000000000000" pitchFamily="34" charset="0"/>
              </a:defRPr>
            </a:lvl6pPr>
            <a:lvl7pPr marL="2971800" indent="-228600" defTabSz="685800" eaLnBrk="0" fontAlgn="base" hangingPunct="0">
              <a:spcBef>
                <a:spcPct val="0"/>
              </a:spcBef>
              <a:spcAft>
                <a:spcPct val="0"/>
              </a:spcAft>
              <a:defRPr sz="3200">
                <a:solidFill>
                  <a:srgbClr val="FF0000"/>
                </a:solidFill>
                <a:latin typeface=".Vn3DH" panose="020B7200000000000000" pitchFamily="34" charset="0"/>
              </a:defRPr>
            </a:lvl7pPr>
            <a:lvl8pPr marL="3429000" indent="-228600" defTabSz="685800" eaLnBrk="0" fontAlgn="base" hangingPunct="0">
              <a:spcBef>
                <a:spcPct val="0"/>
              </a:spcBef>
              <a:spcAft>
                <a:spcPct val="0"/>
              </a:spcAft>
              <a:defRPr sz="3200">
                <a:solidFill>
                  <a:srgbClr val="FF0000"/>
                </a:solidFill>
                <a:latin typeface=".Vn3DH" panose="020B7200000000000000" pitchFamily="34" charset="0"/>
              </a:defRPr>
            </a:lvl8pPr>
            <a:lvl9pPr marL="3886200" indent="-228600" defTabSz="685800" eaLnBrk="0" fontAlgn="base" hangingPunct="0">
              <a:spcBef>
                <a:spcPct val="0"/>
              </a:spcBef>
              <a:spcAft>
                <a:spcPct val="0"/>
              </a:spcAft>
              <a:defRPr sz="3200">
                <a:solidFill>
                  <a:srgbClr val="FF0000"/>
                </a:solidFill>
                <a:latin typeface=".Vn3DH" panose="020B7200000000000000" pitchFamily="34" charset="0"/>
              </a:defRPr>
            </a:lvl9pPr>
          </a:lstStyle>
          <a:p>
            <a:pPr algn="ctr" defTabSz="289322" fontAlgn="base">
              <a:spcBef>
                <a:spcPct val="0"/>
              </a:spcBef>
              <a:spcAft>
                <a:spcPct val="0"/>
              </a:spcAft>
              <a:defRPr/>
            </a:pPr>
            <a:r>
              <a:rPr lang="vi-VN" altLang="vi-VN" sz="1898" b="1" dirty="0">
                <a:solidFill>
                  <a:srgbClr val="C00000"/>
                </a:solidFill>
                <a:latin typeface="Calibri" panose="020F0502020204030204" pitchFamily="34" charset="0"/>
              </a:rPr>
              <a:t>BÀI GIẢNG Đ</a:t>
            </a:r>
            <a:r>
              <a:rPr lang="en-US" altLang="vi-VN" sz="1898" b="1" dirty="0">
                <a:solidFill>
                  <a:srgbClr val="C00000"/>
                </a:solidFill>
                <a:latin typeface="Calibri" panose="020F0502020204030204" pitchFamily="34" charset="0"/>
              </a:rPr>
              <a:t>IỆN TỬ </a:t>
            </a:r>
            <a:r>
              <a:rPr lang="vi-VN" altLang="vi-VN" sz="1898" b="1" dirty="0">
                <a:solidFill>
                  <a:srgbClr val="C00000"/>
                </a:solidFill>
                <a:latin typeface="Calibri" panose="020F0502020204030204" pitchFamily="34" charset="0"/>
              </a:rPr>
              <a:t>MÔN T</a:t>
            </a:r>
            <a:r>
              <a:rPr lang="en-US" altLang="vi-VN" sz="1898" b="1" dirty="0">
                <a:solidFill>
                  <a:srgbClr val="C00000"/>
                </a:solidFill>
                <a:latin typeface="Calibri" panose="020F0502020204030204" pitchFamily="34" charset="0"/>
              </a:rPr>
              <a:t>IN</a:t>
            </a:r>
            <a:r>
              <a:rPr lang="vi-VN" altLang="vi-VN" sz="1898" b="1" dirty="0">
                <a:solidFill>
                  <a:srgbClr val="C00000"/>
                </a:solidFill>
                <a:latin typeface="Calibri" panose="020F0502020204030204" pitchFamily="34" charset="0"/>
              </a:rPr>
              <a:t> 6</a:t>
            </a:r>
            <a:endParaRPr lang="en-US" altLang="vi-VN" sz="1898" b="1" dirty="0">
              <a:solidFill>
                <a:srgbClr val="C00000"/>
              </a:solidFill>
              <a:latin typeface="Calibri" panose="020F0502020204030204" pitchFamily="34" charset="0"/>
            </a:endParaRPr>
          </a:p>
          <a:p>
            <a:pPr algn="ctr" defTabSz="289322" fontAlgn="base">
              <a:spcBef>
                <a:spcPct val="0"/>
              </a:spcBef>
              <a:spcAft>
                <a:spcPct val="0"/>
              </a:spcAft>
              <a:defRPr/>
            </a:pPr>
            <a:r>
              <a:rPr lang="en-US" altLang="vi-VN" sz="1898" b="1" dirty="0" err="1">
                <a:solidFill>
                  <a:srgbClr val="C00000"/>
                </a:solidFill>
                <a:latin typeface="Calibri" panose="020F0502020204030204" pitchFamily="34" charset="0"/>
              </a:rPr>
              <a:t>Tiết</a:t>
            </a:r>
            <a:r>
              <a:rPr lang="en-US" altLang="vi-VN" sz="1898" b="1" dirty="0">
                <a:solidFill>
                  <a:srgbClr val="C00000"/>
                </a:solidFill>
                <a:latin typeface="Calibri" panose="020F0502020204030204" pitchFamily="34" charset="0"/>
              </a:rPr>
              <a:t> 5</a:t>
            </a:r>
            <a:r>
              <a:rPr lang="vi-VN" altLang="vi-VN" sz="1898" b="1" dirty="0">
                <a:solidFill>
                  <a:srgbClr val="C00000"/>
                </a:solidFill>
                <a:latin typeface="Calibri" panose="020F0502020204030204" pitchFamily="34" charset="0"/>
              </a:rPr>
              <a:t>+</a:t>
            </a:r>
            <a:r>
              <a:rPr lang="en-US" altLang="vi-VN" sz="1898" b="1" dirty="0">
                <a:solidFill>
                  <a:srgbClr val="C00000"/>
                </a:solidFill>
                <a:latin typeface="Calibri" panose="020F0502020204030204" pitchFamily="34" charset="0"/>
              </a:rPr>
              <a:t>6</a:t>
            </a:r>
          </a:p>
          <a:p>
            <a:pPr algn="ctr" defTabSz="289322" fontAlgn="base">
              <a:spcBef>
                <a:spcPct val="0"/>
              </a:spcBef>
              <a:spcAft>
                <a:spcPct val="0"/>
              </a:spcAft>
              <a:defRPr/>
            </a:pPr>
            <a:r>
              <a:rPr lang="en-US" altLang="vi-VN" sz="1898" b="1" dirty="0" err="1">
                <a:solidFill>
                  <a:srgbClr val="C00000"/>
                </a:solidFill>
                <a:latin typeface="Calibri" panose="020F0502020204030204" pitchFamily="34" charset="0"/>
              </a:rPr>
              <a:t>Bài</a:t>
            </a:r>
            <a:r>
              <a:rPr lang="en-US" altLang="vi-VN" sz="1898" b="1" dirty="0">
                <a:solidFill>
                  <a:srgbClr val="C00000"/>
                </a:solidFill>
                <a:latin typeface="Calibri" panose="020F0502020204030204" pitchFamily="34" charset="0"/>
              </a:rPr>
              <a:t> 12: TRÌNH </a:t>
            </a:r>
            <a:r>
              <a:rPr lang="en-US" altLang="vi-VN" sz="1898" b="1" dirty="0" smtClean="0">
                <a:solidFill>
                  <a:srgbClr val="C00000"/>
                </a:solidFill>
                <a:latin typeface="Calibri" panose="020F0502020204030204" pitchFamily="34" charset="0"/>
              </a:rPr>
              <a:t>BÀY </a:t>
            </a:r>
            <a:r>
              <a:rPr lang="vi-VN" altLang="vi-VN" sz="1898" b="1" dirty="0" smtClean="0">
                <a:solidFill>
                  <a:srgbClr val="C00000"/>
                </a:solidFill>
                <a:latin typeface="Calibri" panose="020F0502020204030204" pitchFamily="34" charset="0"/>
              </a:rPr>
              <a:t>THÔNG TIN</a:t>
            </a:r>
            <a:r>
              <a:rPr lang="en-US" altLang="vi-VN" sz="1898" b="1" dirty="0">
                <a:solidFill>
                  <a:srgbClr val="C00000"/>
                </a:solidFill>
                <a:latin typeface="Calibri" panose="020F0502020204030204" pitchFamily="34" charset="0"/>
              </a:rPr>
              <a:t> Ở DẠNG </a:t>
            </a:r>
            <a:r>
              <a:rPr lang="en-US" altLang="vi-VN" sz="1898" b="1" dirty="0" smtClean="0">
                <a:solidFill>
                  <a:srgbClr val="C00000"/>
                </a:solidFill>
                <a:latin typeface="Calibri" panose="020F0502020204030204" pitchFamily="34" charset="0"/>
              </a:rPr>
              <a:t>BẢNG</a:t>
            </a:r>
            <a:endParaRPr lang="en-US" altLang="vi-VN" sz="1898" b="1" dirty="0">
              <a:solidFill>
                <a:srgbClr val="C00000"/>
              </a:solidFill>
              <a:latin typeface="Calibri" panose="020F0502020204030204" pitchFamily="34"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fontAlgn="base">
              <a:spcBef>
                <a:spcPct val="0"/>
              </a:spcBef>
              <a:spcAft>
                <a:spcPct val="0"/>
              </a:spcAft>
              <a:defRPr/>
            </a:pPr>
            <a:r>
              <a:rPr lang="en-US" altLang="vi-VN" sz="1800" dirty="0">
                <a:solidFill>
                  <a:srgbClr val="6600CC"/>
                </a:solidFill>
                <a:latin typeface="Times New Roman" panose="02020603050405020304" pitchFamily="18" charset="0"/>
                <a:cs typeface="Times New Roman" panose="02020603050405020304" pitchFamily="18" charset="0"/>
              </a:rPr>
              <a:t>GV: TRẦN XUÂN THÀNH</a:t>
            </a:r>
          </a:p>
          <a:p>
            <a:pPr algn="ctr" defTabSz="289322" fontAlgn="base">
              <a:spcBef>
                <a:spcPct val="0"/>
              </a:spcBef>
              <a:spcAft>
                <a:spcPct val="0"/>
              </a:spcAft>
              <a:defRPr/>
            </a:pPr>
            <a:endParaRPr lang="vi-VN" altLang="vi-VN" sz="1898" b="1" dirty="0">
              <a:solidFill>
                <a:srgbClr val="C00000"/>
              </a:solidFill>
              <a:latin typeface="Calibri" panose="020F0502020204030204" pitchFamily="34" charset="0"/>
            </a:endParaRPr>
          </a:p>
        </p:txBody>
      </p:sp>
      <p:pic>
        <p:nvPicPr>
          <p:cNvPr id="5125" name="Picture 3" descr="Application&#10;&#10;Description automatically generated with medium confidenc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8124" y="2314578"/>
            <a:ext cx="335756" cy="45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81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pic>
        <p:nvPicPr>
          <p:cNvPr id="14" name="Content Placeholder 3">
            <a:extLst>
              <a:ext uri="{FF2B5EF4-FFF2-40B4-BE49-F238E27FC236}">
                <a16:creationId xmlns:a16="http://schemas.microsoft.com/office/drawing/2014/main" id="{9A2E565D-D9D2-4615-9691-FF6D105BEE4D}"/>
              </a:ext>
            </a:extLst>
          </p:cNvPr>
          <p:cNvPicPr>
            <a:picLocks noGrp="1"/>
          </p:cNvPicPr>
          <p:nvPr>
            <p:ph idx="1"/>
          </p:nvPr>
        </p:nvPicPr>
        <p:blipFill rotWithShape="1">
          <a:blip r:embed="rId2"/>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83C15E7F-2EA6-4402-92F7-C25444D006D7}"/>
              </a:ext>
            </a:extLst>
          </p:cNvPr>
          <p:cNvPicPr>
            <a:picLocks noChangeAspect="1"/>
          </p:cNvPicPr>
          <p:nvPr/>
        </p:nvPicPr>
        <p:blipFill>
          <a:blip r:embed="rId3"/>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id="{471A1613-0970-4991-A145-125360BE143E}"/>
              </a:ext>
            </a:extLst>
          </p:cNvPr>
          <p:cNvPicPr>
            <a:picLocks noChangeAspect="1"/>
          </p:cNvPicPr>
          <p:nvPr/>
        </p:nvPicPr>
        <p:blipFill>
          <a:blip r:embed="rId4"/>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id="{51F2E036-D923-4C8E-84E2-44902F82124D}"/>
              </a:ext>
            </a:extLst>
          </p:cNvPr>
          <p:cNvPicPr>
            <a:picLocks noChangeAspect="1"/>
          </p:cNvPicPr>
          <p:nvPr/>
        </p:nvPicPr>
        <p:blipFill>
          <a:blip r:embed="rId5"/>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id="{11C619A6-093F-4E27-82F7-816C1A79E471}"/>
              </a:ext>
            </a:extLst>
          </p:cNvPr>
          <p:cNvPicPr>
            <a:picLocks noChangeAspect="1"/>
          </p:cNvPicPr>
          <p:nvPr/>
        </p:nvPicPr>
        <p:blipFill>
          <a:blip r:embed="rId6"/>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Nêu cách định dạng bảng.</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t>Chọn </a:t>
            </a:r>
            <a:r>
              <a:rPr lang="en-US" sz="2800" b="1"/>
              <a:t>Layout</a:t>
            </a:r>
          </a:p>
          <a:p>
            <a:r>
              <a:rPr lang="en-US" sz="2800" b="1" i="1">
                <a:solidFill>
                  <a:srgbClr val="FF0000"/>
                </a:solidFill>
              </a:rPr>
              <a:t>Bước 2. </a:t>
            </a:r>
            <a:r>
              <a:rPr lang="en-US" sz="2800"/>
              <a:t>Chọn các lệnh sau để chỉnh sửa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47650" y="227546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1500"/>
            <a:ext cx="10972800" cy="2571750"/>
          </a:xfrm>
        </p:spPr>
        <p:txBody>
          <a:bodyPr>
            <a:noAutofit/>
          </a:bodyPr>
          <a:lstStyle/>
          <a:p>
            <a:pPr lvl="0"/>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Muốn xóa một hàng trong bảng, sau khi chọn hàng cần xóa, em chọn lệnh nào sau đây?</a:t>
            </a:r>
            <a:r>
              <a:rPr lang="en-US" sz="2800">
                <a:solidFill>
                  <a:schemeClr val="tx1"/>
                </a:solidFill>
                <a:effectLst/>
                <a:latin typeface="VNI-Times" pitchFamily="2" charset="0"/>
                <a:ea typeface="VNI-Times" pitchFamily="2" charset="0"/>
                <a:cs typeface="Times New Roman" panose="02020603050405020304" pitchFamily="18" charset="0"/>
              </a:rPr>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r>
              <a:rPr lang="en-US" sz="1800">
                <a:effectLst/>
                <a:latin typeface="VNI-Times" pitchFamily="2" charset="0"/>
                <a:ea typeface="VNI-Times" pitchFamily="2" charset="0"/>
                <a:cs typeface="Times New Roman" panose="02020603050405020304" pitchFamily="18" charset="0"/>
              </a:rPr>
              <a:t/>
            </a:r>
            <a:br>
              <a:rPr lang="en-US" sz="1800">
                <a:effectLst/>
                <a:latin typeface="VNI-Times" pitchFamily="2" charset="0"/>
                <a:ea typeface="VNI-Times" pitchFamily="2" charset="0"/>
                <a:cs typeface="Times New Roman" panose="02020603050405020304" pitchFamily="18" charset="0"/>
              </a:rPr>
            </a:br>
            <a:endParaRPr lang="en-US" sz="2800"/>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3"/>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Ghép mỗi lệnh ở cột bên trái với một lệnh cột bên phải sao cho phù hợp.</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r>
              <a:rPr lang="en-US" sz="2800">
                <a:latin typeface="VNI-Times" pitchFamily="2" charset="0"/>
                <a:ea typeface="VNI-Times" pitchFamily="2" charset="0"/>
                <a:cs typeface="Times New Roman" panose="02020603050405020304" pitchFamily="18" charset="0"/>
              </a:rPr>
              <a:t/>
            </a:r>
            <a:br>
              <a:rPr lang="en-US" sz="2800">
                <a:latin typeface="VNI-Times" pitchFamily="2" charset="0"/>
                <a:ea typeface="VNI-Times" pitchFamily="2" charset="0"/>
                <a:cs typeface="Times New Roman" panose="02020603050405020304" pitchFamily="18" charset="0"/>
              </a:rPr>
            </a:br>
            <a:endParaRPr lang="en-US" sz="2800"/>
          </a:p>
        </p:txBody>
      </p:sp>
      <p:sp>
        <p:nvSpPr>
          <p:cNvPr id="3" name="Rectangle 2">
            <a:extLst>
              <a:ext uri="{FF2B5EF4-FFF2-40B4-BE49-F238E27FC236}">
                <a16:creationId xmlns:a16="http://schemas.microsoft.com/office/drawing/2014/main"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spid="_x0000_s1028" name="Bitmap Image" r:id="rId4" imgW="6230220" imgH="1609524" progId="Paint.Picture">
                  <p:embed/>
                </p:oleObj>
              </mc:Choice>
              <mc:Fallback>
                <p:oleObj name="Bitmap Image" r:id="rId4" imgW="6230220" imgH="1609524" progId="Paint.Picture">
                  <p:embed/>
                  <p:pic>
                    <p:nvPicPr>
                      <p:cNvPr id="5" name="Object 4">
                        <a:extLst>
                          <a:ext uri="{FF2B5EF4-FFF2-40B4-BE49-F238E27FC236}">
                            <a16:creationId xmlns:a16="http://schemas.microsoft.com/office/drawing/2014/main" id="{FF17F693-C5F7-4367-88F3-A3B89A5C4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spid="_x0000_s2052" name="Bitmap Image" r:id="rId3" imgW="3610479" imgH="1095528" progId="Paint.Picture">
                  <p:embed/>
                </p:oleObj>
              </mc:Choice>
              <mc:Fallback>
                <p:oleObj name="Bitmap Image" r:id="rId3" imgW="3610479" imgH="1095528" progId="Paint.Picture">
                  <p:embed/>
                  <p:pic>
                    <p:nvPicPr>
                      <p:cNvPr id="6" name="Object 5">
                        <a:extLst>
                          <a:ext uri="{FF2B5EF4-FFF2-40B4-BE49-F238E27FC236}">
                            <a16:creationId xmlns:a16="http://schemas.microsoft.com/office/drawing/2014/main" id="{BB3ED0B1-16F2-4027-BA62-16BCCD70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D7C48C1A-3AD4-41D1-AF17-2454CCF5949C}"/>
              </a:ext>
            </a:extLst>
          </p:cNvPr>
          <p:cNvPicPr>
            <a:picLocks noChangeAspect="1"/>
          </p:cNvPicPr>
          <p:nvPr/>
        </p:nvPicPr>
        <p:blipFill rotWithShape="1">
          <a:blip r:embed="rId5"/>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id="{638BF59D-72E7-4843-9D3E-BA542B17D87A}"/>
              </a:ext>
            </a:extLst>
          </p:cNvPr>
          <p:cNvPicPr>
            <a:picLocks noChangeAspect="1"/>
          </p:cNvPicPr>
          <p:nvPr/>
        </p:nvPicPr>
        <p:blipFill rotWithShape="1">
          <a:blip r:embed="rId6"/>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id="{B93CF353-6E57-49D9-9BCA-D9B9374B0DEA}"/>
              </a:ext>
            </a:extLst>
          </p:cNvPr>
          <p:cNvPicPr>
            <a:picLocks noChangeAspect="1"/>
          </p:cNvPicPr>
          <p:nvPr/>
        </p:nvPicPr>
        <p:blipFill rotWithShape="1">
          <a:blip r:embed="rId7"/>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807" y="685800"/>
            <a:ext cx="11161713" cy="1828800"/>
          </a:xfrm>
        </p:spPr>
        <p:txBody>
          <a:bodyPr>
            <a:normAutofit fontScale="90000"/>
          </a:bodyPr>
          <a:lstStyle/>
          <a:p>
            <a:pPr algn="ct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12. </a:t>
            </a:r>
            <a:br>
              <a:rPr lang="en-US" dirty="0">
                <a:solidFill>
                  <a:srgbClr val="FF0000"/>
                </a:solidFill>
                <a:latin typeface="Times New Roman" panose="02020603050405020304" pitchFamily="18" charset="0"/>
                <a:cs typeface="Times New Roman" panose="02020603050405020304" pitchFamily="18" charset="0"/>
              </a:rPr>
            </a:br>
            <a:r>
              <a:rPr lang="en-US" sz="4900" dirty="0">
                <a:solidFill>
                  <a:srgbClr val="FF0000"/>
                </a:solidFill>
                <a:latin typeface="Times New Roman" panose="02020603050405020304" pitchFamily="18" charset="0"/>
                <a:cs typeface="Times New Roman" panose="02020603050405020304" pitchFamily="18" charset="0"/>
              </a:rPr>
              <a:t>TRÌNH BÀY THÔNG TIN Ở DẠNG BẢNG</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298013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val="3343977764"/>
                    </a:ext>
                  </a:extLst>
                </a:gridCol>
                <a:gridCol w="3328987">
                  <a:extLst>
                    <a:ext uri="{9D8B030D-6E8A-4147-A177-3AD203B41FA5}">
                      <a16:colId xmlns:a16="http://schemas.microsoft.com/office/drawing/2014/main" val="4005568666"/>
                    </a:ext>
                  </a:extLst>
                </a:gridCol>
                <a:gridCol w="1743075">
                  <a:extLst>
                    <a:ext uri="{9D8B030D-6E8A-4147-A177-3AD203B41FA5}">
                      <a16:colId xmlns:a16="http://schemas.microsoft.com/office/drawing/2014/main" val="2954739127"/>
                    </a:ext>
                  </a:extLst>
                </a:gridCol>
                <a:gridCol w="1585913">
                  <a:extLst>
                    <a:ext uri="{9D8B030D-6E8A-4147-A177-3AD203B41FA5}">
                      <a16:colId xmlns:a16="http://schemas.microsoft.com/office/drawing/2014/main"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7596154"/>
                  </a:ext>
                </a:extLst>
              </a:tr>
            </a:tbl>
          </a:graphicData>
        </a:graphic>
      </p:graphicFrame>
      <p:graphicFrame>
        <p:nvGraphicFramePr>
          <p:cNvPr id="10" name="Table 9">
            <a:extLst>
              <a:ext uri="{FF2B5EF4-FFF2-40B4-BE49-F238E27FC236}">
                <a16:creationId xmlns:a16="http://schemas.microsoft.com/office/drawing/2014/main"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298013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val="1310527217"/>
                    </a:ext>
                  </a:extLst>
                </a:gridCol>
                <a:gridCol w="1471612">
                  <a:extLst>
                    <a:ext uri="{9D8B030D-6E8A-4147-A177-3AD203B41FA5}">
                      <a16:colId xmlns:a16="http://schemas.microsoft.com/office/drawing/2014/main" val="426652779"/>
                    </a:ext>
                  </a:extLst>
                </a:gridCol>
                <a:gridCol w="1371600">
                  <a:extLst>
                    <a:ext uri="{9D8B030D-6E8A-4147-A177-3AD203B41FA5}">
                      <a16:colId xmlns:a16="http://schemas.microsoft.com/office/drawing/2014/main" val="2262086549"/>
                    </a:ext>
                  </a:extLst>
                </a:gridCol>
                <a:gridCol w="1257300">
                  <a:extLst>
                    <a:ext uri="{9D8B030D-6E8A-4147-A177-3AD203B41FA5}">
                      <a16:colId xmlns:a16="http://schemas.microsoft.com/office/drawing/2014/main" val="3550069097"/>
                    </a:ext>
                  </a:extLst>
                </a:gridCol>
                <a:gridCol w="1414463">
                  <a:extLst>
                    <a:ext uri="{9D8B030D-6E8A-4147-A177-3AD203B41FA5}">
                      <a16:colId xmlns:a16="http://schemas.microsoft.com/office/drawing/2014/main" val="651003668"/>
                    </a:ext>
                  </a:extLst>
                </a:gridCol>
                <a:gridCol w="1257299">
                  <a:extLst>
                    <a:ext uri="{9D8B030D-6E8A-4147-A177-3AD203B41FA5}">
                      <a16:colId xmlns:a16="http://schemas.microsoft.com/office/drawing/2014/main" val="2230015305"/>
                    </a:ext>
                  </a:extLst>
                </a:gridCol>
                <a:gridCol w="1257303">
                  <a:extLst>
                    <a:ext uri="{9D8B030D-6E8A-4147-A177-3AD203B41FA5}">
                      <a16:colId xmlns:a16="http://schemas.microsoft.com/office/drawing/2014/main"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spid="_x0000_s3076" name="Bitmap Image" r:id="rId3" imgW="5372850" imgH="3666667" progId="Paint.Picture">
                  <p:embed/>
                </p:oleObj>
              </mc:Choice>
              <mc:Fallback>
                <p:oleObj name="Bitmap Image" r:id="rId3" imgW="5372850" imgH="3666667" progId="Paint.Picture">
                  <p:embed/>
                  <p:pic>
                    <p:nvPicPr>
                      <p:cNvPr id="6" name="Object 5">
                        <a:extLst>
                          <a:ext uri="{FF2B5EF4-FFF2-40B4-BE49-F238E27FC236}">
                            <a16:creationId xmlns:a16="http://schemas.microsoft.com/office/drawing/2014/main" id="{A677DE88-6DB2-4182-AC8C-06D511D89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r>
              <a:rPr lang="en-US" sz="3200" b="1">
                <a:latin typeface="Times New Roman" panose="02020603050405020304" pitchFamily="18" charset="0"/>
                <a:cs typeface="Times New Roman" panose="02020603050405020304" pitchFamily="18" charset="0"/>
              </a:rPr>
              <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val="2332308801"/>
                    </a:ext>
                  </a:extLst>
                </a:gridCol>
                <a:gridCol w="1946412">
                  <a:extLst>
                    <a:ext uri="{9D8B030D-6E8A-4147-A177-3AD203B41FA5}">
                      <a16:colId xmlns:a16="http://schemas.microsoft.com/office/drawing/2014/main" val="2379158035"/>
                    </a:ext>
                  </a:extLst>
                </a:gridCol>
                <a:gridCol w="1359465">
                  <a:extLst>
                    <a:ext uri="{9D8B030D-6E8A-4147-A177-3AD203B41FA5}">
                      <a16:colId xmlns:a16="http://schemas.microsoft.com/office/drawing/2014/main" val="3210138329"/>
                    </a:ext>
                  </a:extLst>
                </a:gridCol>
                <a:gridCol w="2332670">
                  <a:extLst>
                    <a:ext uri="{9D8B030D-6E8A-4147-A177-3AD203B41FA5}">
                      <a16:colId xmlns:a16="http://schemas.microsoft.com/office/drawing/2014/main" val="3015095219"/>
                    </a:ext>
                  </a:extLst>
                </a:gridCol>
                <a:gridCol w="1749847">
                  <a:extLst>
                    <a:ext uri="{9D8B030D-6E8A-4147-A177-3AD203B41FA5}">
                      <a16:colId xmlns:a16="http://schemas.microsoft.com/office/drawing/2014/main"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p>
          <a:p>
            <a:pPr algn="just"/>
            <a:r>
              <a:rPr lang="en-US" sz="2800">
                <a:effectLst/>
                <a:latin typeface="Times New Roman" panose="02020603050405020304" pitchFamily="18" charset="0"/>
                <a:ea typeface="VNI-Times" pitchFamily="2" charset="0"/>
                <a:cs typeface="Times New Roman" panose="02020603050405020304" pitchFamily="18" charset="0"/>
              </a:rPr>
              <a:t> 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thường được sử dụng để ghi lại dữ liệu trong thống kê, điều tra khảo sát,...</a:t>
            </a:r>
          </a:p>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bảng để trình bày thông tin cô đọng, dễ tìm kiếm, dễ so sánh và tổng hợp.</a:t>
            </a:r>
            <a:endParaRPr lang="en-US" sz="32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1171576" y="2934545"/>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highlight>
                <a:srgbClr val="FFFF00"/>
              </a:highlight>
              <a:uLnTx/>
              <a:uFillTx/>
              <a:latin typeface="Palatino Linotype" panose="02040502050505030304"/>
              <a:ea typeface="+mn-ea"/>
              <a:cs typeface="+mn-cs"/>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14337" y="1426067"/>
            <a:ext cx="11620501" cy="2571750"/>
          </a:xfrm>
        </p:spPr>
        <p:txBody>
          <a:bodyPr>
            <a:noAutofit/>
          </a:bodyPr>
          <a:lstStyle/>
          <a:p>
            <a:pPr>
              <a:lnSpc>
                <a:spcPct val="150000"/>
              </a:lnSpc>
              <a:spcBef>
                <a:spcPts val="600"/>
              </a:spcBef>
              <a:spcAft>
                <a:spcPts val="600"/>
              </a:spcAft>
            </a:pPr>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b="1">
                <a:solidFill>
                  <a:schemeClr val="tx1"/>
                </a:solidFill>
                <a:latin typeface="Times New Roman" panose="02020603050405020304" pitchFamily="18" charset="0"/>
                <a:ea typeface="VNI-Times" pitchFamily="2" charset="0"/>
                <a:cs typeface="Times New Roman" panose="02020603050405020304" pitchFamily="18" charset="0"/>
              </a:rPr>
              <a:t>Phát biểu nào sau đây là sai?</a:t>
            </a:r>
            <a:br>
              <a:rPr lang="en-US" sz="2800" b="1">
                <a:solidFill>
                  <a:schemeClr val="tx1"/>
                </a:solidFill>
                <a:latin typeface="Times New Roman" panose="02020603050405020304" pitchFamily="18" charset="0"/>
                <a:ea typeface="VNI-Times" pitchFamily="2" charset="0"/>
                <a:cs typeface="Times New Roman" panose="02020603050405020304" pitchFamily="18" charset="0"/>
              </a:rPr>
            </a:br>
            <a:r>
              <a:rPr lang="en-US" sz="2800" b="1">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effectLst/>
                <a:latin typeface="VNI-Times" pitchFamily="2" charset="0"/>
                <a:ea typeface="VNI-Times" pitchFamily="2" charset="0"/>
                <a:cs typeface="Times New Roman" panose="02020603050405020304" pitchFamily="18" charset="0"/>
              </a:rPr>
              <a:t>	</a:t>
            </a:r>
            <a:r>
              <a:rPr lang="en-US" sz="2800">
                <a:solidFill>
                  <a:schemeClr val="tx1"/>
                </a:solidFill>
                <a:effectLst/>
                <a:latin typeface="VNI-Times" pitchFamily="2" charset="0"/>
                <a:ea typeface="VNI-Times" pitchFamily="2" charset="0"/>
                <a:cs typeface="Times New Roman" panose="02020603050405020304" pitchFamily="18" charset="0"/>
              </a:rPr>
              <a:t>A. </a:t>
            </a:r>
            <a:r>
              <a:rPr lang="en-US" sz="2800">
                <a:solidFill>
                  <a:schemeClr val="tx1"/>
                </a:solidFill>
                <a:latin typeface="Times New Roman" panose="02020603050405020304" pitchFamily="18" charset="0"/>
                <a:ea typeface="VNI-Times" pitchFamily="2" charset="0"/>
                <a:cs typeface="Times New Roman" panose="02020603050405020304" pitchFamily="18" charset="0"/>
              </a:rPr>
              <a:t>Bảng giúp trình bày thông tin cô đọng</a:t>
            </a:r>
            <a:r>
              <a:rPr lang="en-US" sz="2800">
                <a:solidFill>
                  <a:schemeClr val="tx1"/>
                </a:solidFill>
                <a:latin typeface="VNI-Times" pitchFamily="2" charset="0"/>
                <a:ea typeface="VNI-Times" pitchFamily="2" charset="0"/>
                <a:cs typeface="Times New Roman" panose="02020603050405020304" pitchFamily="18" charset="0"/>
              </a:rPr>
              <a:t/>
            </a:r>
            <a:br>
              <a:rPr lang="en-US" sz="2800">
                <a:solidFill>
                  <a:schemeClr val="tx1"/>
                </a:solidFill>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altLang="en-US" sz="2800">
                <a:solidFill>
                  <a:schemeClr val="tx1"/>
                </a:solidFill>
                <a:latin typeface="Times New Roman" panose="02020603050405020304" pitchFamily="18" charset="0"/>
                <a:cs typeface="Times New Roman" panose="02020603050405020304" pitchFamily="18" charset="0"/>
              </a:rPr>
              <a:t>Bảng giúp tìm kiếm, tổng hợp, so sánh thông tin dễ dàng</a:t>
            </a:r>
            <a:br>
              <a:rPr lang="en-US" altLang="en-US" sz="2800">
                <a:solidFill>
                  <a:schemeClr val="tx1"/>
                </a:solidFill>
                <a:latin typeface="Times New Roman" panose="02020603050405020304" pitchFamily="18"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altLang="en-US" sz="2800">
                <a:solidFill>
                  <a:schemeClr val="tx1"/>
                </a:solidFill>
                <a:latin typeface="Times New Roman" panose="02020603050405020304" pitchFamily="18" charset="0"/>
                <a:cs typeface="Times New Roman" panose="02020603050405020304" pitchFamily="18" charset="0"/>
              </a:rPr>
              <a:t>Bảng chỉ có thể biểu diễn dữ liệu là những con số</a:t>
            </a:r>
            <a:br>
              <a:rPr lang="en-US" altLang="en-US" sz="2800">
                <a:solidFill>
                  <a:schemeClr val="tx1"/>
                </a:solidFill>
                <a:latin typeface="Times New Roman" panose="02020603050405020304" pitchFamily="18" charset="0"/>
                <a:cs typeface="Times New Roman" panose="02020603050405020304" pitchFamily="18" charset="0"/>
              </a:rPr>
            </a:br>
            <a:r>
              <a:rPr lang="en-US" altLang="en-US" sz="2800">
                <a:solidFill>
                  <a:schemeClr val="tx1"/>
                </a:solidFill>
                <a:latin typeface="Times New Roman" panose="02020603050405020304" pitchFamily="18" charset="0"/>
                <a:cs typeface="Times New Roman" panose="02020603050405020304" pitchFamily="18" charset="0"/>
              </a:rPr>
              <a:t>	D. Bảng có thể dùng ghi lại dữ liệu trong thống kê, điều tra khảo sát,…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674</TotalTime>
  <Words>1263</Words>
  <Application>Microsoft Office PowerPoint</Application>
  <PresentationFormat>Widescreen</PresentationFormat>
  <Paragraphs>253</Paragraphs>
  <Slides>27</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7" baseType="lpstr">
      <vt:lpstr>Arial</vt:lpstr>
      <vt:lpstr>Arial Black</vt:lpstr>
      <vt:lpstr>Calibri</vt:lpstr>
      <vt:lpstr>Palatino Linotype</vt:lpstr>
      <vt:lpstr>Symbol</vt:lpstr>
      <vt:lpstr>Times New Roman</vt:lpstr>
      <vt:lpstr>VNI-Times</vt:lpstr>
      <vt:lpstr>5_Default Design</vt:lpstr>
      <vt:lpstr>Office Theme</vt:lpstr>
      <vt:lpstr>Bitmap Image</vt:lpstr>
      <vt:lpstr>PowerPoint Presentation</vt:lpstr>
      <vt:lpstr>Bài 12.  TRÌNH BÀY THÔNG TIN Ở DẠNG BẢNG</vt:lpstr>
      <vt:lpstr>PowerPoint Presentation</vt:lpstr>
      <vt:lpstr>PowerPoint Presentation</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VA</cp:lastModifiedBy>
  <cp:revision>14</cp:revision>
  <dcterms:created xsi:type="dcterms:W3CDTF">2021-07-17T09:24:10Z</dcterms:created>
  <dcterms:modified xsi:type="dcterms:W3CDTF">2024-06-28T02:47:38Z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